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57" r:id="rId4"/>
    <p:sldId id="287" r:id="rId5"/>
    <p:sldId id="305" r:id="rId6"/>
    <p:sldId id="288" r:id="rId7"/>
    <p:sldId id="289" r:id="rId8"/>
    <p:sldId id="290" r:id="rId9"/>
    <p:sldId id="291" r:id="rId10"/>
    <p:sldId id="293" r:id="rId11"/>
    <p:sldId id="294" r:id="rId12"/>
    <p:sldId id="295" r:id="rId13"/>
    <p:sldId id="296" r:id="rId14"/>
    <p:sldId id="297" r:id="rId15"/>
    <p:sldId id="298" r:id="rId16"/>
    <p:sldId id="306" r:id="rId17"/>
    <p:sldId id="308" r:id="rId18"/>
    <p:sldId id="309" r:id="rId19"/>
    <p:sldId id="299" r:id="rId20"/>
    <p:sldId id="300" r:id="rId21"/>
    <p:sldId id="303" r:id="rId22"/>
    <p:sldId id="301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A"/>
    <a:srgbClr val="660066"/>
    <a:srgbClr val="000066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A6E95-AE6A-4A34-A42A-01F47E26995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F2976-46BA-4638-9F40-AC0DC08E8883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Comic Sans MS" pitchFamily="66" charset="0"/>
            </a:rPr>
            <a:t>Central Library</a:t>
          </a:r>
          <a:endParaRPr lang="en-US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6E33497F-B54C-4503-A656-D03599A7E2BD}" type="parTrans" cxnId="{46B3149E-D4BA-420E-A638-AB01F43F0532}">
      <dgm:prSet/>
      <dgm:spPr/>
      <dgm:t>
        <a:bodyPr/>
        <a:lstStyle/>
        <a:p>
          <a:endParaRPr lang="en-US" sz="1600">
            <a:latin typeface="Comic Sans MS" pitchFamily="66" charset="0"/>
          </a:endParaRPr>
        </a:p>
      </dgm:t>
    </dgm:pt>
    <dgm:pt modelId="{2B2096ED-F1DC-448C-823F-38F46441530F}" type="sibTrans" cxnId="{46B3149E-D4BA-420E-A638-AB01F43F0532}">
      <dgm:prSet/>
      <dgm:spPr/>
      <dgm:t>
        <a:bodyPr/>
        <a:lstStyle/>
        <a:p>
          <a:endParaRPr lang="en-US" sz="1600">
            <a:latin typeface="Comic Sans MS" pitchFamily="66" charset="0"/>
          </a:endParaRPr>
        </a:p>
      </dgm:t>
    </dgm:pt>
    <dgm:pt modelId="{AC66DCB4-475A-4736-A68A-84C4C00A0A99}">
      <dgm:prSet phldrT="[Text]" custT="1"/>
      <dgm:spPr>
        <a:solidFill>
          <a:srgbClr val="0B10E5"/>
        </a:solidFill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>
              <a:latin typeface="Comic Sans MS" pitchFamily="66" charset="0"/>
            </a:rPr>
            <a:t>Total area:</a:t>
          </a:r>
        </a:p>
        <a:p>
          <a:r>
            <a:rPr lang="en-US" sz="1800" b="1" dirty="0" smtClean="0">
              <a:latin typeface="Comic Sans MS" pitchFamily="66" charset="0"/>
            </a:rPr>
            <a:t>142.23 </a:t>
          </a:r>
          <a:r>
            <a:rPr lang="en-US" sz="1800" b="1" dirty="0" err="1" smtClean="0">
              <a:latin typeface="Comic Sans MS" pitchFamily="66" charset="0"/>
            </a:rPr>
            <a:t>Sq.m</a:t>
          </a:r>
          <a:r>
            <a:rPr lang="en-US" sz="1800" b="1" dirty="0" smtClean="0">
              <a:latin typeface="Comic Sans MS" pitchFamily="66" charset="0"/>
            </a:rPr>
            <a:t>.</a:t>
          </a:r>
          <a:endParaRPr lang="en-US" sz="1800" b="1" dirty="0">
            <a:latin typeface="Comic Sans MS" pitchFamily="66" charset="0"/>
          </a:endParaRPr>
        </a:p>
      </dgm:t>
    </dgm:pt>
    <dgm:pt modelId="{8E98D8F2-8A46-4F16-982A-E1963D75A56B}" type="parTrans" cxnId="{001BEB43-74B1-40B9-AC22-6FE4B676B2B7}">
      <dgm:prSet custT="1"/>
      <dgm:spPr>
        <a:solidFill>
          <a:schemeClr val="tx1"/>
        </a:solidFill>
      </dgm:spPr>
      <dgm:t>
        <a:bodyPr/>
        <a:lstStyle/>
        <a:p>
          <a:endParaRPr lang="en-US" sz="1200">
            <a:latin typeface="Comic Sans MS" pitchFamily="66" charset="0"/>
          </a:endParaRPr>
        </a:p>
      </dgm:t>
    </dgm:pt>
    <dgm:pt modelId="{FD2FFFBE-C296-410F-AE88-62A0A5BC8F89}" type="sibTrans" cxnId="{001BEB43-74B1-40B9-AC22-6FE4B676B2B7}">
      <dgm:prSet/>
      <dgm:spPr/>
      <dgm:t>
        <a:bodyPr/>
        <a:lstStyle/>
        <a:p>
          <a:endParaRPr lang="en-US" sz="1600">
            <a:latin typeface="Comic Sans MS" pitchFamily="66" charset="0"/>
          </a:endParaRPr>
        </a:p>
      </dgm:t>
    </dgm:pt>
    <dgm:pt modelId="{655307CF-C9B0-49D0-AE96-899908CCFC00}">
      <dgm:prSet phldrT="[Text]" custT="1"/>
      <dgm:spPr>
        <a:solidFill>
          <a:srgbClr val="0B10E5"/>
        </a:solidFill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Comic Sans MS" pitchFamily="66" charset="0"/>
            </a:rPr>
            <a:t>Working hours: 09.30 am to 05.30 pm</a:t>
          </a:r>
        </a:p>
      </dgm:t>
    </dgm:pt>
    <dgm:pt modelId="{B5ADE728-7A34-4843-8CAB-4636E3095C13}" type="parTrans" cxnId="{62828533-BC2D-4D1E-9544-4E6DF709F712}">
      <dgm:prSet custT="1"/>
      <dgm:spPr>
        <a:solidFill>
          <a:schemeClr val="tx1"/>
        </a:solidFill>
      </dgm:spPr>
      <dgm:t>
        <a:bodyPr/>
        <a:lstStyle/>
        <a:p>
          <a:endParaRPr lang="en-US" sz="1200">
            <a:latin typeface="Comic Sans MS" pitchFamily="66" charset="0"/>
          </a:endParaRPr>
        </a:p>
      </dgm:t>
    </dgm:pt>
    <dgm:pt modelId="{1480D86B-ACE1-40FC-88C8-A9B9EE1EE640}" type="sibTrans" cxnId="{62828533-BC2D-4D1E-9544-4E6DF709F712}">
      <dgm:prSet/>
      <dgm:spPr/>
      <dgm:t>
        <a:bodyPr/>
        <a:lstStyle/>
        <a:p>
          <a:endParaRPr lang="en-US" sz="1600">
            <a:latin typeface="Comic Sans MS" pitchFamily="66" charset="0"/>
          </a:endParaRPr>
        </a:p>
      </dgm:t>
    </dgm:pt>
    <dgm:pt modelId="{13C014C6-9197-48DC-8239-80E2CA1EDDC0}">
      <dgm:prSet phldrT="[Text]" custT="1"/>
      <dgm:spPr>
        <a:solidFill>
          <a:srgbClr val="0B10E5"/>
        </a:solidFill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>
              <a:latin typeface="Comic Sans MS" pitchFamily="66" charset="0"/>
            </a:rPr>
            <a:t>Reading room: 1</a:t>
          </a:r>
          <a:endParaRPr lang="en-US" sz="1800" b="1" dirty="0">
            <a:latin typeface="Comic Sans MS" pitchFamily="66" charset="0"/>
          </a:endParaRPr>
        </a:p>
      </dgm:t>
    </dgm:pt>
    <dgm:pt modelId="{F01F108F-AEEE-4095-B74A-0B616BBF4ADE}" type="parTrans" cxnId="{738DBB0E-2518-4F6D-B0B0-2FE00992EC6B}">
      <dgm:prSet custT="1"/>
      <dgm:spPr>
        <a:solidFill>
          <a:schemeClr val="tx1"/>
        </a:solidFill>
      </dgm:spPr>
      <dgm:t>
        <a:bodyPr/>
        <a:lstStyle/>
        <a:p>
          <a:endParaRPr lang="en-US" sz="1200">
            <a:latin typeface="Comic Sans MS" pitchFamily="66" charset="0"/>
          </a:endParaRPr>
        </a:p>
      </dgm:t>
    </dgm:pt>
    <dgm:pt modelId="{CAC7414C-EA6E-404F-818C-6E255058AB3B}" type="sibTrans" cxnId="{738DBB0E-2518-4F6D-B0B0-2FE00992EC6B}">
      <dgm:prSet/>
      <dgm:spPr/>
      <dgm:t>
        <a:bodyPr/>
        <a:lstStyle/>
        <a:p>
          <a:endParaRPr lang="en-US" sz="1600">
            <a:latin typeface="Comic Sans MS" pitchFamily="66" charset="0"/>
          </a:endParaRPr>
        </a:p>
      </dgm:t>
    </dgm:pt>
    <dgm:pt modelId="{594765B8-7BB4-41B1-97B6-326B86FE1144}">
      <dgm:prSet phldrT="[Text]" custT="1"/>
      <dgm:spPr>
        <a:solidFill>
          <a:srgbClr val="0B10E5"/>
        </a:solidFill>
        <a:effectLst>
          <a:outerShdw blurRad="50800" dist="1016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>
              <a:latin typeface="Comic Sans MS" pitchFamily="66" charset="0"/>
            </a:rPr>
            <a:t>Seating capacity: 50</a:t>
          </a:r>
          <a:endParaRPr lang="en-US" sz="1800" b="1" dirty="0">
            <a:latin typeface="Comic Sans MS" pitchFamily="66" charset="0"/>
          </a:endParaRPr>
        </a:p>
      </dgm:t>
    </dgm:pt>
    <dgm:pt modelId="{B02E6D1B-A78A-4002-B689-43FDE3E038CD}" type="parTrans" cxnId="{7DD6FACC-DFFD-406B-AF26-A4EA8C1B0DC4}">
      <dgm:prSet custT="1"/>
      <dgm:spPr>
        <a:solidFill>
          <a:schemeClr val="tx1"/>
        </a:solidFill>
      </dgm:spPr>
      <dgm:t>
        <a:bodyPr/>
        <a:lstStyle/>
        <a:p>
          <a:endParaRPr lang="en-US" sz="1200">
            <a:latin typeface="Comic Sans MS" pitchFamily="66" charset="0"/>
          </a:endParaRPr>
        </a:p>
      </dgm:t>
    </dgm:pt>
    <dgm:pt modelId="{FAAA8255-12BF-4C1B-9E70-1652750D46E3}" type="sibTrans" cxnId="{7DD6FACC-DFFD-406B-AF26-A4EA8C1B0DC4}">
      <dgm:prSet/>
      <dgm:spPr/>
      <dgm:t>
        <a:bodyPr/>
        <a:lstStyle/>
        <a:p>
          <a:endParaRPr lang="en-US" sz="1600">
            <a:latin typeface="Comic Sans MS" pitchFamily="66" charset="0"/>
          </a:endParaRPr>
        </a:p>
      </dgm:t>
    </dgm:pt>
    <dgm:pt modelId="{C77AD197-FD1E-43A8-B476-8AA8E229DD16}">
      <dgm:prSet phldrT="[Text]" custScaleX="123901" custRadScaleRad="111216" custRadScaleInc="-616"/>
      <dgm:spPr/>
      <dgm:t>
        <a:bodyPr/>
        <a:lstStyle/>
        <a:p>
          <a:endParaRPr lang="en-US" sz="1600" dirty="0">
            <a:latin typeface="Comic Sans MS" pitchFamily="66" charset="0"/>
          </a:endParaRPr>
        </a:p>
      </dgm:t>
    </dgm:pt>
    <dgm:pt modelId="{FD0E896D-D4A3-42AA-A1E1-A220095EE670}" type="parTrans" cxnId="{ECA38E05-B18E-40B4-9BAE-77DC96AFD1AA}">
      <dgm:prSet/>
      <dgm:spPr/>
      <dgm:t>
        <a:bodyPr/>
        <a:lstStyle/>
        <a:p>
          <a:endParaRPr lang="en-US" sz="1600">
            <a:latin typeface="Comic Sans MS" pitchFamily="66" charset="0"/>
          </a:endParaRPr>
        </a:p>
      </dgm:t>
    </dgm:pt>
    <dgm:pt modelId="{C5E80FD8-2CDB-4A13-95BC-4EBC4521360D}" type="sibTrans" cxnId="{ECA38E05-B18E-40B4-9BAE-77DC96AFD1AA}">
      <dgm:prSet/>
      <dgm:spPr/>
      <dgm:t>
        <a:bodyPr/>
        <a:lstStyle/>
        <a:p>
          <a:endParaRPr lang="en-US" sz="1600">
            <a:latin typeface="Comic Sans MS" pitchFamily="66" charset="0"/>
          </a:endParaRPr>
        </a:p>
      </dgm:t>
    </dgm:pt>
    <dgm:pt modelId="{0C66DD27-BE01-4768-9190-076F57EBC5C4}">
      <dgm:prSet phldrT="[Text]" custScaleX="123901" custRadScaleRad="111216" custRadScaleInc="-616"/>
      <dgm:spPr/>
      <dgm:t>
        <a:bodyPr/>
        <a:lstStyle/>
        <a:p>
          <a:endParaRPr lang="en-US" sz="1600" dirty="0">
            <a:latin typeface="Comic Sans MS" pitchFamily="66" charset="0"/>
          </a:endParaRPr>
        </a:p>
      </dgm:t>
    </dgm:pt>
    <dgm:pt modelId="{5B2911BF-3E90-45C5-B0DC-A9FB0FD9B09A}" type="parTrans" cxnId="{67AA4452-2DE5-4C84-98BF-4C4C8D1E8D9E}">
      <dgm:prSet/>
      <dgm:spPr/>
      <dgm:t>
        <a:bodyPr/>
        <a:lstStyle/>
        <a:p>
          <a:endParaRPr lang="en-US" sz="1600">
            <a:latin typeface="Comic Sans MS" pitchFamily="66" charset="0"/>
          </a:endParaRPr>
        </a:p>
      </dgm:t>
    </dgm:pt>
    <dgm:pt modelId="{85629D46-EB08-413C-8016-7A6FF98DA54C}" type="sibTrans" cxnId="{67AA4452-2DE5-4C84-98BF-4C4C8D1E8D9E}">
      <dgm:prSet/>
      <dgm:spPr/>
      <dgm:t>
        <a:bodyPr/>
        <a:lstStyle/>
        <a:p>
          <a:endParaRPr lang="en-US" sz="1600">
            <a:latin typeface="Comic Sans MS" pitchFamily="66" charset="0"/>
          </a:endParaRPr>
        </a:p>
      </dgm:t>
    </dgm:pt>
    <dgm:pt modelId="{8366AC07-B255-4480-8459-10053C8DFFAA}" type="pres">
      <dgm:prSet presAssocID="{EE2A6E95-AE6A-4A34-A42A-01F47E2699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57EB47-E7F1-407C-8FFB-1EC4C9B60BB7}" type="pres">
      <dgm:prSet presAssocID="{DDCF2976-46BA-4638-9F40-AC0DC08E8883}" presName="centerShape" presStyleLbl="node0" presStyleIdx="0" presStyleCnt="1" custScaleX="167749"/>
      <dgm:spPr/>
      <dgm:t>
        <a:bodyPr/>
        <a:lstStyle/>
        <a:p>
          <a:endParaRPr lang="en-US"/>
        </a:p>
      </dgm:t>
    </dgm:pt>
    <dgm:pt modelId="{54896520-F492-41FE-A78C-D1D86C460AFC}" type="pres">
      <dgm:prSet presAssocID="{8E98D8F2-8A46-4F16-982A-E1963D75A56B}" presName="parTrans" presStyleLbl="sibTrans2D1" presStyleIdx="0" presStyleCnt="4"/>
      <dgm:spPr/>
      <dgm:t>
        <a:bodyPr/>
        <a:lstStyle/>
        <a:p>
          <a:endParaRPr lang="en-US"/>
        </a:p>
      </dgm:t>
    </dgm:pt>
    <dgm:pt modelId="{91E64833-AB8F-4F42-B9B1-68A686A0E44A}" type="pres">
      <dgm:prSet presAssocID="{8E98D8F2-8A46-4F16-982A-E1963D75A56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8781128-5B3E-48D7-B622-88D1A8055B55}" type="pres">
      <dgm:prSet presAssocID="{AC66DCB4-475A-4736-A68A-84C4C00A0A99}" presName="node" presStyleLbl="node1" presStyleIdx="0" presStyleCnt="4" custScaleX="131560" custScaleY="88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E68F6-E43F-44DC-9C7B-5FC0C9E5120B}" type="pres">
      <dgm:prSet presAssocID="{B5ADE728-7A34-4843-8CAB-4636E3095C13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07720FA-CC3C-4409-BA17-C567D95BDE3D}" type="pres">
      <dgm:prSet presAssocID="{B5ADE728-7A34-4843-8CAB-4636E3095C1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36FFD65-A877-4C1B-A09B-15BBB858EF18}" type="pres">
      <dgm:prSet presAssocID="{655307CF-C9B0-49D0-AE96-899908CCFC00}" presName="node" presStyleLbl="node1" presStyleIdx="1" presStyleCnt="4" custScaleX="123901" custScaleY="88623" custRadScaleRad="127732" custRadScaleInc="-1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01E5C-F6D1-4A90-93AA-63A2F5E602BC}" type="pres">
      <dgm:prSet presAssocID="{F01F108F-AEEE-4095-B74A-0B616BBF4ADE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6147D27-9CB6-45D2-A011-931D5479A80B}" type="pres">
      <dgm:prSet presAssocID="{F01F108F-AEEE-4095-B74A-0B616BBF4AD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CDA1522-9F5C-4E28-BF11-232BD9071602}" type="pres">
      <dgm:prSet presAssocID="{13C014C6-9197-48DC-8239-80E2CA1EDDC0}" presName="node" presStyleLbl="node1" presStyleIdx="2" presStyleCnt="4" custScaleX="130392" custScaleY="98586" custRadScaleRad="106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BD982-3659-439F-A811-B3D39B734458}" type="pres">
      <dgm:prSet presAssocID="{B02E6D1B-A78A-4002-B689-43FDE3E038CD}" presName="parTrans" presStyleLbl="sibTrans2D1" presStyleIdx="3" presStyleCnt="4"/>
      <dgm:spPr/>
      <dgm:t>
        <a:bodyPr/>
        <a:lstStyle/>
        <a:p>
          <a:endParaRPr lang="en-US"/>
        </a:p>
      </dgm:t>
    </dgm:pt>
    <dgm:pt modelId="{DFA3147B-14A8-4D64-99AC-6E37B1614FA4}" type="pres">
      <dgm:prSet presAssocID="{B02E6D1B-A78A-4002-B689-43FDE3E038C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12A5F26-3B5F-40B4-A94E-EDF743BD2CD9}" type="pres">
      <dgm:prSet presAssocID="{594765B8-7BB4-41B1-97B6-326B86FE1144}" presName="node" presStyleLbl="node1" presStyleIdx="3" presStyleCnt="4" custScaleX="125376" custRadScaleRad="123905" custRadScaleInc="1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828533-BC2D-4D1E-9544-4E6DF709F712}" srcId="{DDCF2976-46BA-4638-9F40-AC0DC08E8883}" destId="{655307CF-C9B0-49D0-AE96-899908CCFC00}" srcOrd="1" destOrd="0" parTransId="{B5ADE728-7A34-4843-8CAB-4636E3095C13}" sibTransId="{1480D86B-ACE1-40FC-88C8-A9B9EE1EE640}"/>
    <dgm:cxn modelId="{9376E40D-879F-4584-8CA4-81A0EDEB5658}" type="presOf" srcId="{655307CF-C9B0-49D0-AE96-899908CCFC00}" destId="{A36FFD65-A877-4C1B-A09B-15BBB858EF18}" srcOrd="0" destOrd="0" presId="urn:microsoft.com/office/officeart/2005/8/layout/radial5"/>
    <dgm:cxn modelId="{525F39E3-B44F-423C-BB1A-E54EE68093E1}" type="presOf" srcId="{B02E6D1B-A78A-4002-B689-43FDE3E038CD}" destId="{349BD982-3659-439F-A811-B3D39B734458}" srcOrd="0" destOrd="0" presId="urn:microsoft.com/office/officeart/2005/8/layout/radial5"/>
    <dgm:cxn modelId="{ADC38A10-6471-4C0E-89C4-E306D0FA1A96}" type="presOf" srcId="{13C014C6-9197-48DC-8239-80E2CA1EDDC0}" destId="{BCDA1522-9F5C-4E28-BF11-232BD9071602}" srcOrd="0" destOrd="0" presId="urn:microsoft.com/office/officeart/2005/8/layout/radial5"/>
    <dgm:cxn modelId="{B029DD9A-EE40-4F65-9730-FAA02669E051}" type="presOf" srcId="{8E98D8F2-8A46-4F16-982A-E1963D75A56B}" destId="{54896520-F492-41FE-A78C-D1D86C460AFC}" srcOrd="0" destOrd="0" presId="urn:microsoft.com/office/officeart/2005/8/layout/radial5"/>
    <dgm:cxn modelId="{59AE2C3E-646F-423E-BDCF-99855C5DDC02}" type="presOf" srcId="{B02E6D1B-A78A-4002-B689-43FDE3E038CD}" destId="{DFA3147B-14A8-4D64-99AC-6E37B1614FA4}" srcOrd="1" destOrd="0" presId="urn:microsoft.com/office/officeart/2005/8/layout/radial5"/>
    <dgm:cxn modelId="{ECA38E05-B18E-40B4-9BAE-77DC96AFD1AA}" srcId="{EE2A6E95-AE6A-4A34-A42A-01F47E269955}" destId="{C77AD197-FD1E-43A8-B476-8AA8E229DD16}" srcOrd="1" destOrd="0" parTransId="{FD0E896D-D4A3-42AA-A1E1-A220095EE670}" sibTransId="{C5E80FD8-2CDB-4A13-95BC-4EBC4521360D}"/>
    <dgm:cxn modelId="{67AA4452-2DE5-4C84-98BF-4C4C8D1E8D9E}" srcId="{EE2A6E95-AE6A-4A34-A42A-01F47E269955}" destId="{0C66DD27-BE01-4768-9190-076F57EBC5C4}" srcOrd="2" destOrd="0" parTransId="{5B2911BF-3E90-45C5-B0DC-A9FB0FD9B09A}" sibTransId="{85629D46-EB08-413C-8016-7A6FF98DA54C}"/>
    <dgm:cxn modelId="{13963FEE-62F5-490A-8773-DFB15B378F94}" type="presOf" srcId="{F01F108F-AEEE-4095-B74A-0B616BBF4ADE}" destId="{66147D27-9CB6-45D2-A011-931D5479A80B}" srcOrd="1" destOrd="0" presId="urn:microsoft.com/office/officeart/2005/8/layout/radial5"/>
    <dgm:cxn modelId="{5B9A3590-96D2-4713-8719-B2B23E6DDF60}" type="presOf" srcId="{DDCF2976-46BA-4638-9F40-AC0DC08E8883}" destId="{0557EB47-E7F1-407C-8FFB-1EC4C9B60BB7}" srcOrd="0" destOrd="0" presId="urn:microsoft.com/office/officeart/2005/8/layout/radial5"/>
    <dgm:cxn modelId="{A8FD9FFC-5C24-4546-8521-27138008C122}" type="presOf" srcId="{B5ADE728-7A34-4843-8CAB-4636E3095C13}" destId="{60BE68F6-E43F-44DC-9C7B-5FC0C9E5120B}" srcOrd="0" destOrd="0" presId="urn:microsoft.com/office/officeart/2005/8/layout/radial5"/>
    <dgm:cxn modelId="{766A4ACA-0166-4717-9455-3619F6A9F39F}" type="presOf" srcId="{B5ADE728-7A34-4843-8CAB-4636E3095C13}" destId="{507720FA-CC3C-4409-BA17-C567D95BDE3D}" srcOrd="1" destOrd="0" presId="urn:microsoft.com/office/officeart/2005/8/layout/radial5"/>
    <dgm:cxn modelId="{46B3149E-D4BA-420E-A638-AB01F43F0532}" srcId="{EE2A6E95-AE6A-4A34-A42A-01F47E269955}" destId="{DDCF2976-46BA-4638-9F40-AC0DC08E8883}" srcOrd="0" destOrd="0" parTransId="{6E33497F-B54C-4503-A656-D03599A7E2BD}" sibTransId="{2B2096ED-F1DC-448C-823F-38F46441530F}"/>
    <dgm:cxn modelId="{7DD6FACC-DFFD-406B-AF26-A4EA8C1B0DC4}" srcId="{DDCF2976-46BA-4638-9F40-AC0DC08E8883}" destId="{594765B8-7BB4-41B1-97B6-326B86FE1144}" srcOrd="3" destOrd="0" parTransId="{B02E6D1B-A78A-4002-B689-43FDE3E038CD}" sibTransId="{FAAA8255-12BF-4C1B-9E70-1652750D46E3}"/>
    <dgm:cxn modelId="{CA40394E-90BE-4893-9B09-588A32BC5CC3}" type="presOf" srcId="{594765B8-7BB4-41B1-97B6-326B86FE1144}" destId="{012A5F26-3B5F-40B4-A94E-EDF743BD2CD9}" srcOrd="0" destOrd="0" presId="urn:microsoft.com/office/officeart/2005/8/layout/radial5"/>
    <dgm:cxn modelId="{738DBB0E-2518-4F6D-B0B0-2FE00992EC6B}" srcId="{DDCF2976-46BA-4638-9F40-AC0DC08E8883}" destId="{13C014C6-9197-48DC-8239-80E2CA1EDDC0}" srcOrd="2" destOrd="0" parTransId="{F01F108F-AEEE-4095-B74A-0B616BBF4ADE}" sibTransId="{CAC7414C-EA6E-404F-818C-6E255058AB3B}"/>
    <dgm:cxn modelId="{001BEB43-74B1-40B9-AC22-6FE4B676B2B7}" srcId="{DDCF2976-46BA-4638-9F40-AC0DC08E8883}" destId="{AC66DCB4-475A-4736-A68A-84C4C00A0A99}" srcOrd="0" destOrd="0" parTransId="{8E98D8F2-8A46-4F16-982A-E1963D75A56B}" sibTransId="{FD2FFFBE-C296-410F-AE88-62A0A5BC8F89}"/>
    <dgm:cxn modelId="{47537624-5ABC-49F7-8106-0BFC18670793}" type="presOf" srcId="{F01F108F-AEEE-4095-B74A-0B616BBF4ADE}" destId="{CD801E5C-F6D1-4A90-93AA-63A2F5E602BC}" srcOrd="0" destOrd="0" presId="urn:microsoft.com/office/officeart/2005/8/layout/radial5"/>
    <dgm:cxn modelId="{FAF9ACCD-0A33-48AF-968B-E3482B8C194D}" type="presOf" srcId="{EE2A6E95-AE6A-4A34-A42A-01F47E269955}" destId="{8366AC07-B255-4480-8459-10053C8DFFAA}" srcOrd="0" destOrd="0" presId="urn:microsoft.com/office/officeart/2005/8/layout/radial5"/>
    <dgm:cxn modelId="{051DF6D3-1FAC-438C-A418-904575910482}" type="presOf" srcId="{AC66DCB4-475A-4736-A68A-84C4C00A0A99}" destId="{18781128-5B3E-48D7-B622-88D1A8055B55}" srcOrd="0" destOrd="0" presId="urn:microsoft.com/office/officeart/2005/8/layout/radial5"/>
    <dgm:cxn modelId="{5D7634A8-3B65-44F4-B976-DB9BDC66DB1A}" type="presOf" srcId="{8E98D8F2-8A46-4F16-982A-E1963D75A56B}" destId="{91E64833-AB8F-4F42-B9B1-68A686A0E44A}" srcOrd="1" destOrd="0" presId="urn:microsoft.com/office/officeart/2005/8/layout/radial5"/>
    <dgm:cxn modelId="{21532A3A-0B77-4716-869D-C23E71003D5B}" type="presParOf" srcId="{8366AC07-B255-4480-8459-10053C8DFFAA}" destId="{0557EB47-E7F1-407C-8FFB-1EC4C9B60BB7}" srcOrd="0" destOrd="0" presId="urn:microsoft.com/office/officeart/2005/8/layout/radial5"/>
    <dgm:cxn modelId="{DAA3791D-E836-4F50-8845-1C79CB2079FA}" type="presParOf" srcId="{8366AC07-B255-4480-8459-10053C8DFFAA}" destId="{54896520-F492-41FE-A78C-D1D86C460AFC}" srcOrd="1" destOrd="0" presId="urn:microsoft.com/office/officeart/2005/8/layout/radial5"/>
    <dgm:cxn modelId="{DFDD9C0A-7D23-4787-BD24-7409403FE9C2}" type="presParOf" srcId="{54896520-F492-41FE-A78C-D1D86C460AFC}" destId="{91E64833-AB8F-4F42-B9B1-68A686A0E44A}" srcOrd="0" destOrd="0" presId="urn:microsoft.com/office/officeart/2005/8/layout/radial5"/>
    <dgm:cxn modelId="{FBE8D6F1-1BB8-4CB2-B2A0-4C7C61D08148}" type="presParOf" srcId="{8366AC07-B255-4480-8459-10053C8DFFAA}" destId="{18781128-5B3E-48D7-B622-88D1A8055B55}" srcOrd="2" destOrd="0" presId="urn:microsoft.com/office/officeart/2005/8/layout/radial5"/>
    <dgm:cxn modelId="{FA9F3004-B232-4E39-AB29-5DD83D47BAF2}" type="presParOf" srcId="{8366AC07-B255-4480-8459-10053C8DFFAA}" destId="{60BE68F6-E43F-44DC-9C7B-5FC0C9E5120B}" srcOrd="3" destOrd="0" presId="urn:microsoft.com/office/officeart/2005/8/layout/radial5"/>
    <dgm:cxn modelId="{5FF34B32-2777-4A25-A008-172C5BE91224}" type="presParOf" srcId="{60BE68F6-E43F-44DC-9C7B-5FC0C9E5120B}" destId="{507720FA-CC3C-4409-BA17-C567D95BDE3D}" srcOrd="0" destOrd="0" presId="urn:microsoft.com/office/officeart/2005/8/layout/radial5"/>
    <dgm:cxn modelId="{0A5D457C-323C-4001-93F7-769BE697930B}" type="presParOf" srcId="{8366AC07-B255-4480-8459-10053C8DFFAA}" destId="{A36FFD65-A877-4C1B-A09B-15BBB858EF18}" srcOrd="4" destOrd="0" presId="urn:microsoft.com/office/officeart/2005/8/layout/radial5"/>
    <dgm:cxn modelId="{661F3EBE-DBD1-43BA-B19D-EB8C3B7389A1}" type="presParOf" srcId="{8366AC07-B255-4480-8459-10053C8DFFAA}" destId="{CD801E5C-F6D1-4A90-93AA-63A2F5E602BC}" srcOrd="5" destOrd="0" presId="urn:microsoft.com/office/officeart/2005/8/layout/radial5"/>
    <dgm:cxn modelId="{917E0D77-B8CE-41FC-A958-59540A8E97CF}" type="presParOf" srcId="{CD801E5C-F6D1-4A90-93AA-63A2F5E602BC}" destId="{66147D27-9CB6-45D2-A011-931D5479A80B}" srcOrd="0" destOrd="0" presId="urn:microsoft.com/office/officeart/2005/8/layout/radial5"/>
    <dgm:cxn modelId="{623E97B2-109A-414D-AF6C-565D632256A9}" type="presParOf" srcId="{8366AC07-B255-4480-8459-10053C8DFFAA}" destId="{BCDA1522-9F5C-4E28-BF11-232BD9071602}" srcOrd="6" destOrd="0" presId="urn:microsoft.com/office/officeart/2005/8/layout/radial5"/>
    <dgm:cxn modelId="{C3CA602B-E423-4F9B-916A-A5886104E097}" type="presParOf" srcId="{8366AC07-B255-4480-8459-10053C8DFFAA}" destId="{349BD982-3659-439F-A811-B3D39B734458}" srcOrd="7" destOrd="0" presId="urn:microsoft.com/office/officeart/2005/8/layout/radial5"/>
    <dgm:cxn modelId="{DCE705B6-CB24-4D8C-9F2D-CE6E6FB6CB3E}" type="presParOf" srcId="{349BD982-3659-439F-A811-B3D39B734458}" destId="{DFA3147B-14A8-4D64-99AC-6E37B1614FA4}" srcOrd="0" destOrd="0" presId="urn:microsoft.com/office/officeart/2005/8/layout/radial5"/>
    <dgm:cxn modelId="{0D096925-5B92-41A1-8C2D-BC5DE298C1E5}" type="presParOf" srcId="{8366AC07-B255-4480-8459-10053C8DFFAA}" destId="{012A5F26-3B5F-40B4-A94E-EDF743BD2CD9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"/>
            <a:ext cx="8763000" cy="6400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sccs lib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28600"/>
            <a:ext cx="2190750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52400" y="2743200"/>
            <a:ext cx="8763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 cmpd="tri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660066"/>
                </a:solidFill>
                <a:latin typeface="Arial Black" pitchFamily="34" charset="0"/>
              </a:rPr>
              <a:t>Library Orientation </a:t>
            </a:r>
            <a:r>
              <a:rPr lang="en-US" sz="3600" dirty="0" err="1" smtClean="0">
                <a:solidFill>
                  <a:srgbClr val="660066"/>
                </a:solidFill>
                <a:latin typeface="Arial Black" pitchFamily="34" charset="0"/>
              </a:rPr>
              <a:t>Programme</a:t>
            </a:r>
            <a:endParaRPr lang="en-US" sz="3600" dirty="0" smtClean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85800"/>
            <a:ext cx="5867399" cy="160019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noFill/>
                  <a:prstDash val="solid"/>
                </a:ln>
                <a:solidFill>
                  <a:srgbClr val="000066"/>
                </a:solidFill>
                <a:latin typeface="Footlight MT Light" pitchFamily="18" charset="0"/>
              </a:rPr>
              <a:t>M</a:t>
            </a:r>
            <a:r>
              <a:rPr lang="en-US" sz="3600" b="1" cap="none" spc="0" dirty="0" smtClean="0">
                <a:ln w="10541" cmpd="sng">
                  <a:noFill/>
                  <a:prstDash val="solid"/>
                </a:ln>
                <a:solidFill>
                  <a:srgbClr val="000066"/>
                </a:solidFill>
                <a:effectLst/>
                <a:latin typeface="Footlight MT Light" pitchFamily="18" charset="0"/>
              </a:rPr>
              <a:t>ahatma Gandhi </a:t>
            </a:r>
            <a:r>
              <a:rPr lang="en-US" sz="3600" b="1" cap="none" spc="0" dirty="0" err="1" smtClean="0">
                <a:ln w="10541" cmpd="sng">
                  <a:noFill/>
                  <a:prstDash val="solid"/>
                </a:ln>
                <a:solidFill>
                  <a:srgbClr val="000066"/>
                </a:solidFill>
                <a:effectLst/>
                <a:latin typeface="Footlight MT Light" pitchFamily="18" charset="0"/>
              </a:rPr>
              <a:t>Vidyamandir’s</a:t>
            </a:r>
            <a:endParaRPr lang="en-US" sz="3600" b="1" cap="none" spc="0" dirty="0" smtClean="0">
              <a:ln w="10541" cmpd="sng">
                <a:noFill/>
                <a:prstDash val="solid"/>
              </a:ln>
              <a:solidFill>
                <a:srgbClr val="000066"/>
              </a:solidFill>
              <a:effectLst/>
              <a:latin typeface="Footlight MT Light" pitchFamily="18" charset="0"/>
            </a:endParaRPr>
          </a:p>
          <a:p>
            <a:pPr algn="ctr"/>
            <a:r>
              <a:rPr lang="en-US" sz="3600" b="1" cap="none" spc="0" dirty="0" smtClean="0">
                <a:ln w="10541" cmpd="sng">
                  <a:noFill/>
                  <a:prstDash val="solid"/>
                </a:ln>
                <a:solidFill>
                  <a:srgbClr val="000066"/>
                </a:solidFill>
                <a:effectLst/>
                <a:latin typeface="Footlight MT Light" pitchFamily="18" charset="0"/>
              </a:rPr>
              <a:t>Arts, Science and Commerce College, </a:t>
            </a:r>
            <a:r>
              <a:rPr lang="en-US" sz="3600" b="1" cap="none" spc="0" dirty="0" err="1" smtClean="0">
                <a:ln w="10541" cmpd="sng">
                  <a:noFill/>
                  <a:prstDash val="solid"/>
                </a:ln>
                <a:solidFill>
                  <a:srgbClr val="000066"/>
                </a:solidFill>
                <a:effectLst/>
                <a:latin typeface="Footlight MT Light" pitchFamily="18" charset="0"/>
              </a:rPr>
              <a:t>Surgana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ntium Book Basic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0292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By 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Sanjay D Mahajan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</a:rPr>
              <a:t>Librarian</a:t>
            </a:r>
            <a:endParaRPr lang="en-US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" y="154744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 Box 106"/>
          <p:cNvSpPr txBox="1">
            <a:spLocks noChangeArrowheads="1"/>
          </p:cNvSpPr>
          <p:nvPr/>
        </p:nvSpPr>
        <p:spPr bwMode="auto">
          <a:xfrm>
            <a:off x="2743200" y="457200"/>
            <a:ext cx="38115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3A"/>
                </a:solidFill>
                <a:latin typeface="Franklin Gothic Medium" pitchFamily="34" charset="0"/>
              </a:rPr>
              <a:t>LIBRARY </a:t>
            </a:r>
            <a:r>
              <a:rPr lang="en-US" sz="2000" b="1" dirty="0" smtClean="0">
                <a:solidFill>
                  <a:srgbClr val="00003A"/>
                </a:solidFill>
                <a:latin typeface="Franklin Gothic Medium" pitchFamily="34" charset="0"/>
              </a:rPr>
              <a:t> COLLECTION</a:t>
            </a:r>
            <a:endParaRPr lang="en-US" sz="2000" b="1" dirty="0">
              <a:solidFill>
                <a:srgbClr val="00003A"/>
              </a:solidFill>
              <a:latin typeface="Franklin Gothic Medium" pitchFamily="34" charset="0"/>
            </a:endParaRPr>
          </a:p>
        </p:txBody>
      </p:sp>
      <p:graphicFrame>
        <p:nvGraphicFramePr>
          <p:cNvPr id="4" name="Group 121"/>
          <p:cNvGraphicFramePr>
            <a:graphicFrameLocks/>
          </p:cNvGraphicFramePr>
          <p:nvPr/>
        </p:nvGraphicFramePr>
        <p:xfrm>
          <a:off x="914400" y="1371600"/>
          <a:ext cx="7467600" cy="342900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895600"/>
                <a:gridCol w="2438400"/>
                <a:gridCol w="2133600"/>
              </a:tblGrid>
              <a:tr h="6222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en-US" sz="20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COLLECTION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Collection</a:t>
                      </a:r>
                    </a:p>
                  </a:txBody>
                  <a:tcPr horzOverflow="overflow"/>
                </a:tc>
              </a:tr>
              <a:tr h="4865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 Books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7649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11023</a:t>
                      </a:r>
                    </a:p>
                  </a:txBody>
                  <a:tcPr horzOverflow="overflow"/>
                </a:tc>
              </a:tr>
              <a:tr h="4865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 Books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3374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/>
                </a:tc>
              </a:tr>
              <a:tr h="8607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Journals &amp; Magazine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/>
                </a:tc>
              </a:tr>
              <a:tr h="4865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News Paper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/>
                </a:tc>
              </a:tr>
              <a:tr h="4865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CD/ DVD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" y="154744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38200" y="30480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3A"/>
                </a:solidFill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3A"/>
                </a:solidFill>
                <a:latin typeface="Franklin Gothic Medium" pitchFamily="34" charset="0"/>
                <a:cs typeface="Times New Roman" pitchFamily="18" charset="0"/>
              </a:rPr>
              <a:t>E-RESOURCES   </a:t>
            </a:r>
            <a:r>
              <a:rPr lang="en-US" sz="2000" b="1" dirty="0" smtClean="0">
                <a:solidFill>
                  <a:srgbClr val="00003A"/>
                </a:solidFill>
                <a:latin typeface="Franklin Gothic Medium" pitchFamily="34" charset="0"/>
                <a:cs typeface="Times New Roman" pitchFamily="18" charset="0"/>
              </a:rPr>
              <a:t>COLLECTION( Subscribed / Purchased)</a:t>
            </a:r>
            <a:endParaRPr lang="en-US" sz="2800" dirty="0">
              <a:solidFill>
                <a:srgbClr val="00003A"/>
              </a:solidFill>
            </a:endParaRPr>
          </a:p>
        </p:txBody>
      </p:sp>
      <p:graphicFrame>
        <p:nvGraphicFramePr>
          <p:cNvPr id="4" name="Group 121"/>
          <p:cNvGraphicFramePr>
            <a:graphicFrameLocks/>
          </p:cNvGraphicFramePr>
          <p:nvPr/>
        </p:nvGraphicFramePr>
        <p:xfrm>
          <a:off x="1828800" y="914400"/>
          <a:ext cx="5714999" cy="228202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910842"/>
                <a:gridCol w="2804157"/>
              </a:tblGrid>
              <a:tr h="5029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COLLECTION</a:t>
                      </a:r>
                      <a:endParaRPr kumimoji="0" lang="en-US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47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E-Books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300000+</a:t>
                      </a:r>
                    </a:p>
                  </a:txBody>
                  <a:tcPr horzOverflow="overflow"/>
                </a:tc>
              </a:tr>
              <a:tr h="4447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E-Journals	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6000+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447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CD/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DVD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447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306012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505200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3A"/>
                </a:solidFill>
                <a:latin typeface="Franklin Gothic Medium" pitchFamily="34" charset="0"/>
                <a:cs typeface="Times New Roman" pitchFamily="18" charset="0"/>
              </a:rPr>
              <a:t> E-RESOURCES   </a:t>
            </a:r>
            <a:r>
              <a:rPr lang="en-US" sz="2000" b="1" dirty="0" smtClean="0">
                <a:solidFill>
                  <a:srgbClr val="00003A"/>
                </a:solidFill>
                <a:latin typeface="Franklin Gothic Medium" pitchFamily="34" charset="0"/>
                <a:cs typeface="Times New Roman" pitchFamily="18" charset="0"/>
              </a:rPr>
              <a:t>COLLECTION (Free)</a:t>
            </a:r>
            <a:endParaRPr lang="en-US" sz="2000" dirty="0">
              <a:solidFill>
                <a:srgbClr val="00003A"/>
              </a:solidFill>
            </a:endParaRPr>
          </a:p>
        </p:txBody>
      </p:sp>
      <p:graphicFrame>
        <p:nvGraphicFramePr>
          <p:cNvPr id="6" name="Group 121"/>
          <p:cNvGraphicFramePr>
            <a:graphicFrameLocks/>
          </p:cNvGraphicFramePr>
          <p:nvPr/>
        </p:nvGraphicFramePr>
        <p:xfrm>
          <a:off x="1899138" y="4038600"/>
          <a:ext cx="5609493" cy="213360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609493"/>
              </a:tblGrid>
              <a:tr h="47021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COLLECTION</a:t>
                      </a:r>
                      <a:endParaRPr kumimoji="0" lang="en-US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58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 Library of India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158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NISCAIR 	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158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DOAJ </a:t>
                      </a:r>
                    </a:p>
                  </a:txBody>
                  <a:tcPr horzOverflow="overflow"/>
                </a:tc>
              </a:tr>
              <a:tr h="4158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OALIB    Etc.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" y="154744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600200" y="60960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sz="2000" b="1" dirty="0" smtClean="0">
                <a:solidFill>
                  <a:srgbClr val="00003A"/>
                </a:solidFill>
                <a:latin typeface="Times New Roman" pitchFamily="18" charset="0"/>
                <a:cs typeface="Times New Roman" pitchFamily="18" charset="0"/>
              </a:rPr>
              <a:t>LIBRARY  SERVICES</a:t>
            </a:r>
            <a:endParaRPr lang="en-US" sz="2000" b="1" dirty="0">
              <a:solidFill>
                <a:srgbClr val="0000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3886200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Library website, 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Institutional Repository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E-Resources  (Under N-List 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E-Resources  (Free &amp; Open Source)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DDS (Document Delivery Service)  using social media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CAS  (Current Awareness Service ) using social media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1295400"/>
            <a:ext cx="716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Circulation of books  (1 book for 7 days to students)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Reference Service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Photocopy Service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Newspaper  Clipping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ILL  (Inter Library Loan)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335280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sz="2000" b="1" dirty="0" smtClean="0">
                <a:solidFill>
                  <a:srgbClr val="00003A"/>
                </a:solidFill>
                <a:latin typeface="Times New Roman" pitchFamily="18" charset="0"/>
                <a:cs typeface="Times New Roman" pitchFamily="18" charset="0"/>
              </a:rPr>
              <a:t>ONLINE  SERVICES</a:t>
            </a:r>
            <a:endParaRPr lang="en-US" sz="2000" b="1" dirty="0">
              <a:solidFill>
                <a:srgbClr val="00003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" y="154744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Group 92"/>
          <p:cNvGraphicFramePr>
            <a:graphicFrameLocks/>
          </p:cNvGraphicFramePr>
          <p:nvPr/>
        </p:nvGraphicFramePr>
        <p:xfrm>
          <a:off x="944879" y="2997590"/>
          <a:ext cx="7200314" cy="2675062"/>
        </p:xfrm>
        <a:graphic>
          <a:graphicData uri="http://schemas.openxmlformats.org/drawingml/2006/table">
            <a:tbl>
              <a:tblPr/>
              <a:tblGrid>
                <a:gridCol w="2634638"/>
                <a:gridCol w="2282838"/>
                <a:gridCol w="2282838"/>
              </a:tblGrid>
              <a:tr h="4938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REGISTERED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MEMBERS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4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PG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4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UG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Teaching Staff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 Nonteaching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24597" y="609600"/>
            <a:ext cx="7010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3A"/>
                </a:solidFill>
                <a:latin typeface="Times New Roman" pitchFamily="18" charset="0"/>
                <a:cs typeface="Times New Roman" pitchFamily="18" charset="0"/>
              </a:rPr>
              <a:t>PRESENT STAFF OF THE LIBRARY  - 02</a:t>
            </a:r>
          </a:p>
          <a:p>
            <a:endParaRPr lang="en-US" b="1" dirty="0" smtClean="0">
              <a:solidFill>
                <a:srgbClr val="00003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Librarian			-  01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Library Attendant	           		-  01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23622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3A"/>
                </a:solidFill>
                <a:latin typeface="Times New Roman" pitchFamily="18" charset="0"/>
                <a:cs typeface="Times New Roman" pitchFamily="18" charset="0"/>
              </a:rPr>
              <a:t>LIBRARY 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" y="154744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914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Extension Activities 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057400"/>
            <a:ext cx="632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Library orientation to fresher's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User awareness program.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Book exhibitions on various occasions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Individual Guidance about Carrier &amp; Life Skill         to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" y="154744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33400" y="12192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Identity card: faculty and students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Students participation through  earn and learn scheme for    	library work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DDS (Document Delivery Service)  using social media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CAS  (Current Awareness Service ) using social media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Institutional repository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Separate library website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609600"/>
            <a:ext cx="3417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3A"/>
                </a:solidFill>
                <a:latin typeface="Times New Roman" pitchFamily="18" charset="0"/>
                <a:cs typeface="Times New Roman" pitchFamily="18" charset="0"/>
              </a:rPr>
              <a:t>INNOVATIVE  PRACTICES</a:t>
            </a:r>
            <a:endParaRPr lang="en-US" sz="2000" b="1" dirty="0">
              <a:solidFill>
                <a:srgbClr val="00003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ophia\Desktop\d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543800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152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gency FB" pitchFamily="34" charset="0"/>
              </a:rPr>
              <a:t>Institutional Repository</a:t>
            </a:r>
            <a:endParaRPr lang="en-US" sz="3200" b="1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286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N-List Database</a:t>
            </a:r>
            <a:r>
              <a:rPr lang="en-US" sz="2400" dirty="0" smtClean="0"/>
              <a:t>(E-Journals &amp;E-Books)</a:t>
            </a:r>
          </a:p>
          <a:p>
            <a:pPr algn="ctr"/>
            <a:r>
              <a:rPr lang="en-US" sz="2400" dirty="0" smtClean="0"/>
              <a:t>http://nlist.inflibnet.ac.in/</a:t>
            </a:r>
            <a:endParaRPr lang="en-US" sz="2400" dirty="0"/>
          </a:p>
        </p:txBody>
      </p:sp>
      <p:grpSp>
        <p:nvGrpSpPr>
          <p:cNvPr id="2" name="Group 5"/>
          <p:cNvGrpSpPr/>
          <p:nvPr/>
        </p:nvGrpSpPr>
        <p:grpSpPr>
          <a:xfrm>
            <a:off x="533400" y="1447800"/>
            <a:ext cx="7924800" cy="4941553"/>
            <a:chOff x="1143000" y="1524000"/>
            <a:chExt cx="7010400" cy="517015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3429000"/>
              <a:ext cx="6858000" cy="3265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1524000"/>
              <a:ext cx="6934200" cy="3137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06608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609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Vriddhi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Software used for Library automation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8239125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609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LIBRARY  WEBSITE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143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www.asccskrc.wordpress.com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914401" y="990600"/>
            <a:ext cx="8229599" cy="365759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>
                <a:gd name="adj" fmla="val 9791982"/>
              </a:avLst>
            </a:prstTxWarp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000066"/>
                </a:solidFill>
                <a:latin typeface="Footlight MT Light" pitchFamily="18" charset="0"/>
              </a:rPr>
              <a:t>M</a:t>
            </a:r>
            <a:r>
              <a:rPr lang="en-US" sz="3200" b="1" cap="none" spc="0" dirty="0" smtClean="0">
                <a:ln w="10541" cmpd="sng">
                  <a:noFill/>
                  <a:prstDash val="solid"/>
                </a:ln>
                <a:solidFill>
                  <a:srgbClr val="000066"/>
                </a:solidFill>
                <a:effectLst/>
                <a:latin typeface="Footlight MT Light" pitchFamily="18" charset="0"/>
              </a:rPr>
              <a:t>ahatma Gandhi </a:t>
            </a:r>
            <a:r>
              <a:rPr lang="en-US" sz="3200" b="1" cap="none" spc="0" dirty="0" err="1" smtClean="0">
                <a:ln w="10541" cmpd="sng">
                  <a:noFill/>
                  <a:prstDash val="solid"/>
                </a:ln>
                <a:solidFill>
                  <a:srgbClr val="000066"/>
                </a:solidFill>
                <a:effectLst/>
                <a:latin typeface="Footlight MT Light" pitchFamily="18" charset="0"/>
              </a:rPr>
              <a:t>Vidyamandir’s</a:t>
            </a:r>
            <a:endParaRPr lang="en-US" sz="3200" b="1" cap="none" spc="0" dirty="0" smtClean="0">
              <a:ln w="10541" cmpd="sng">
                <a:noFill/>
                <a:prstDash val="solid"/>
              </a:ln>
              <a:solidFill>
                <a:srgbClr val="000066"/>
              </a:solidFill>
              <a:effectLst/>
              <a:latin typeface="Footlight MT Light" pitchFamily="18" charset="0"/>
            </a:endParaRPr>
          </a:p>
          <a:p>
            <a:pPr algn="ctr"/>
            <a:r>
              <a:rPr lang="en-US" sz="3200" b="1" cap="none" spc="0" dirty="0" smtClean="0">
                <a:ln w="10541" cmpd="sng">
                  <a:noFill/>
                  <a:prstDash val="solid"/>
                </a:ln>
                <a:solidFill>
                  <a:srgbClr val="000066"/>
                </a:solidFill>
                <a:effectLst/>
                <a:latin typeface="Footlight MT Light" pitchFamily="18" charset="0"/>
              </a:rPr>
              <a:t>Arts, Science and Commerce College, </a:t>
            </a:r>
            <a:r>
              <a:rPr lang="en-US" sz="3200" b="1" cap="none" spc="0" dirty="0" err="1" smtClean="0">
                <a:ln w="10541" cmpd="sng">
                  <a:noFill/>
                  <a:prstDash val="solid"/>
                </a:ln>
                <a:solidFill>
                  <a:srgbClr val="000066"/>
                </a:solidFill>
                <a:effectLst/>
                <a:latin typeface="Footlight MT Light" pitchFamily="18" charset="0"/>
              </a:rPr>
              <a:t>Surgana</a:t>
            </a:r>
            <a:endParaRPr lang="en-US" sz="3200" b="1" cap="none" spc="0" dirty="0" smtClean="0">
              <a:ln w="10541" cmpd="sng">
                <a:noFill/>
                <a:prstDash val="solid"/>
              </a:ln>
              <a:solidFill>
                <a:srgbClr val="000066"/>
              </a:solidFill>
              <a:effectLst/>
              <a:latin typeface="Footlight MT Light" pitchFamily="18" charset="0"/>
            </a:endParaRPr>
          </a:p>
          <a:p>
            <a:pPr algn="ctr"/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ntium Book Basic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819400"/>
            <a:ext cx="990600" cy="369332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 smtClean="0"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LIBRARY</a:t>
            </a:r>
            <a:endParaRPr lang="en-US" b="1" dirty="0"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5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0" y="4419600"/>
            <a:ext cx="9144000" cy="2438400"/>
          </a:xfrm>
          <a:prstGeom prst="wedgeRectCallout">
            <a:avLst>
              <a:gd name="adj1" fmla="val -34229"/>
              <a:gd name="adj2" fmla="val -968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  <a:alpha val="82000"/>
                </a:schemeClr>
              </a:gs>
              <a:gs pos="80000">
                <a:schemeClr val="accent1">
                  <a:tint val="23500"/>
                  <a:satMod val="160000"/>
                  <a:alpha val="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Footlight MT Light" pitchFamily="18" charset="0"/>
              </a:rPr>
              <a:t>Welcome 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Footlight MT Light" pitchFamily="18" charset="0"/>
              </a:rPr>
              <a:t> to  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Footlight MT Light" pitchFamily="18" charset="0"/>
              </a:rPr>
              <a:t> Library</a:t>
            </a:r>
            <a:endParaRPr lang="en-US" sz="4800" b="1" dirty="0">
              <a:solidFill>
                <a:srgbClr val="C00000"/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" y="154744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3201"/>
            <a:ext cx="8610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52600" y="1219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 D CARD GENERATED BY THE LIBRARY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ASCCS Library 2016\surganapics\book exibition_2016_17\IMG_9069.jpg"/>
          <p:cNvPicPr>
            <a:picLocks noChangeAspect="1" noChangeArrowheads="1"/>
          </p:cNvPicPr>
          <p:nvPr/>
        </p:nvPicPr>
        <p:blipFill>
          <a:blip r:embed="rId2">
            <a:lum contrast="-9000"/>
          </a:blip>
          <a:srcRect/>
          <a:stretch>
            <a:fillRect/>
          </a:stretch>
        </p:blipFill>
        <p:spPr bwMode="auto">
          <a:xfrm>
            <a:off x="304800" y="2286000"/>
            <a:ext cx="8128000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2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Book   Exhibition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ASCCS Library 2016\surganapics\book exibition_2016_17\IMG_9055.jpg"/>
          <p:cNvPicPr>
            <a:picLocks noChangeAspect="1" noChangeArrowheads="1"/>
          </p:cNvPicPr>
          <p:nvPr/>
        </p:nvPicPr>
        <p:blipFill>
          <a:blip r:embed="rId3" cstate="print">
            <a:lum bright="-6000" contrast="-11000"/>
          </a:blip>
          <a:srcRect/>
          <a:stretch>
            <a:fillRect/>
          </a:stretch>
        </p:blipFill>
        <p:spPr bwMode="auto">
          <a:xfrm>
            <a:off x="2895600" y="228600"/>
            <a:ext cx="62484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4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4800" y="685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28</a:t>
            </a:r>
            <a:r>
              <a:rPr lang="en-US" b="1" baseline="30000" dirty="0" smtClean="0">
                <a:latin typeface="Baskerville Old Face" pitchFamily="18" charset="0"/>
              </a:rPr>
              <a:t>th</a:t>
            </a:r>
            <a:r>
              <a:rPr lang="en-US" b="1" dirty="0" smtClean="0">
                <a:latin typeface="Baskerville Old Face" pitchFamily="18" charset="0"/>
              </a:rPr>
              <a:t> Feb .  National Science Day</a:t>
            </a:r>
            <a:endParaRPr lang="en-US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" y="154744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6858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3A"/>
                </a:solidFill>
                <a:latin typeface="Times New Roman" pitchFamily="18" charset="0"/>
                <a:cs typeface="Times New Roman" pitchFamily="18" charset="0"/>
              </a:rPr>
              <a:t>FUTURE PLANS OF THE LIBRARY</a:t>
            </a:r>
            <a:endParaRPr lang="en-US" sz="2000" b="1" dirty="0">
              <a:solidFill>
                <a:srgbClr val="00003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828800"/>
            <a:ext cx="6400800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develop a green library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make a digital library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Upgrade Institutional Repository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construct separate library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" y="154744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599" y="2514600"/>
            <a:ext cx="4575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660066"/>
                </a:solidFill>
                <a:latin typeface="Miriam" pitchFamily="34" charset="-79"/>
                <a:cs typeface="Miriam" pitchFamily="34" charset="-79"/>
              </a:rPr>
              <a:t>Thank  </a:t>
            </a:r>
          </a:p>
          <a:p>
            <a:r>
              <a:rPr lang="en-US" sz="5400" b="1" dirty="0" smtClean="0">
                <a:solidFill>
                  <a:srgbClr val="660066"/>
                </a:solidFill>
                <a:latin typeface="Miriam" pitchFamily="34" charset="-79"/>
                <a:cs typeface="Miriam" pitchFamily="34" charset="-79"/>
              </a:rPr>
              <a:t>              You</a:t>
            </a:r>
            <a:endParaRPr lang="en-US" sz="5400" b="1" dirty="0">
              <a:solidFill>
                <a:srgbClr val="660066"/>
              </a:solidFill>
              <a:latin typeface="Miriam" pitchFamily="34" charset="-79"/>
              <a:cs typeface="Miria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0480"/>
            <a:ext cx="8763000" cy="65351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1000" y="1219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Library was established with the establish of college in 1992 with minimum  resources at present the library have 10221 books 18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journal&amp;Magazines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01 Database(N-List 6000+ e-journals').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514600"/>
            <a:ext cx="8382000" cy="319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VISION: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a center of intense intellectual inquiry, the Library shares with college the aspiration to be an intelligent hub of teaching, learning, research, and invention among students, faculty and staff</a:t>
            </a:r>
          </a:p>
          <a:p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MISSION: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actively support to the teaching, learning and research activities of the college by providing the access to the information sources .</a:t>
            </a:r>
          </a:p>
          <a:p>
            <a:pPr algn="just">
              <a:lnSpc>
                <a:spcPct val="115000"/>
              </a:lnSpc>
            </a:pPr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533400"/>
            <a:ext cx="2108269" cy="369332"/>
          </a:xfrm>
          <a:prstGeom prst="rect">
            <a:avLst/>
          </a:prstGeom>
          <a:ln>
            <a:solidFill>
              <a:srgbClr val="00003A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3A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" y="154744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04800" y="6096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3A"/>
                </a:solidFill>
                <a:latin typeface="Times New Roman" pitchFamily="18" charset="0"/>
                <a:cs typeface="Times New Roman" pitchFamily="18" charset="0"/>
              </a:rPr>
              <a:t>AIMS AND OBJECTIVES OF LIBRARY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To provide the information sources for teaching , learning and                          	research activities.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To provide easy internet access to students and faculty.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To provide best library services to the users.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To take steps to meet the challenges in ICT era.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85800" y="914400"/>
          <a:ext cx="8077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8B1BA-A473-4B8A-A847-D947D3A63A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28600"/>
            <a:ext cx="8229600" cy="584775"/>
          </a:xfrm>
          <a:prstGeom prst="rect">
            <a:avLst/>
          </a:prstGeom>
          <a:solidFill>
            <a:srgbClr val="006699"/>
          </a:solidFill>
          <a:ln>
            <a:solidFill>
              <a:schemeClr val="bg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Library as Learning Resources 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" y="154744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81466" y="2148840"/>
          <a:ext cx="8000999" cy="3505200"/>
        </p:xfrm>
        <a:graphic>
          <a:graphicData uri="http://schemas.openxmlformats.org/drawingml/2006/table">
            <a:tbl>
              <a:tblPr/>
              <a:tblGrid>
                <a:gridCol w="720489"/>
                <a:gridCol w="5003405"/>
                <a:gridCol w="2277105"/>
              </a:tblGrid>
              <a:tr h="6675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Times New Roman"/>
                          <a:cs typeface="Mangal"/>
                        </a:rPr>
                        <a:t>Sr. No.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Times New Roman"/>
                          <a:cs typeface="Mangal"/>
                        </a:rPr>
                        <a:t>Name of the Member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imes New Roman"/>
                          <a:ea typeface="Times New Roman"/>
                          <a:cs typeface="Mangal"/>
                        </a:rPr>
                        <a:t>Designation 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Mangal"/>
                        </a:rPr>
                        <a:t>1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Dr.  </a:t>
                      </a:r>
                      <a:r>
                        <a:rPr lang="en-IN" sz="2000" dirty="0" smtClean="0">
                          <a:latin typeface="Times New Roman"/>
                          <a:ea typeface="Times New Roman"/>
                          <a:cs typeface="Mangal"/>
                        </a:rPr>
                        <a:t>A. V. </a:t>
                      </a:r>
                      <a:r>
                        <a:rPr lang="en-IN" sz="2000" dirty="0" err="1" smtClean="0">
                          <a:latin typeface="Times New Roman"/>
                          <a:ea typeface="Times New Roman"/>
                          <a:cs typeface="Mangal"/>
                        </a:rPr>
                        <a:t>Patil</a:t>
                      </a:r>
                      <a:r>
                        <a:rPr lang="en-IN" sz="2000" dirty="0" smtClean="0">
                          <a:latin typeface="Times New Roman"/>
                          <a:ea typeface="Times New Roman"/>
                          <a:cs typeface="Mangal"/>
                        </a:rPr>
                        <a:t> ( </a:t>
                      </a: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Principal)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Mangal"/>
                        </a:rPr>
                        <a:t>Chairman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Mangal"/>
                        </a:rPr>
                        <a:t>2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Dr.   V. D. </a:t>
                      </a:r>
                      <a:r>
                        <a:rPr lang="en-IN" sz="2000" dirty="0" err="1">
                          <a:latin typeface="Times New Roman"/>
                          <a:ea typeface="Times New Roman"/>
                          <a:cs typeface="Mangal"/>
                        </a:rPr>
                        <a:t>Ahire</a:t>
                      </a: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   (Vice Principal)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Mangal"/>
                        </a:rPr>
                        <a:t>Member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3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Mangal"/>
                        </a:rPr>
                        <a:t>Dr. </a:t>
                      </a:r>
                      <a:r>
                        <a:rPr lang="en-US" sz="2000" dirty="0" err="1" smtClean="0">
                          <a:latin typeface="Calibri"/>
                          <a:ea typeface="Times New Roman"/>
                          <a:cs typeface="Mangal"/>
                        </a:rPr>
                        <a:t>Agnesh</a:t>
                      </a:r>
                      <a:r>
                        <a:rPr lang="en-US" sz="2000" baseline="0" dirty="0" smtClean="0">
                          <a:latin typeface="Calibri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/>
                          <a:ea typeface="Times New Roman"/>
                          <a:cs typeface="Mangal"/>
                        </a:rPr>
                        <a:t>Kaharat</a:t>
                      </a:r>
                      <a:r>
                        <a:rPr lang="en-US" sz="2000" baseline="0" dirty="0" smtClean="0">
                          <a:latin typeface="Calibri"/>
                          <a:ea typeface="Times New Roman"/>
                          <a:cs typeface="Mangal"/>
                        </a:rPr>
                        <a:t> ( IQAC </a:t>
                      </a:r>
                      <a:r>
                        <a:rPr lang="en-US" sz="2000" baseline="0" dirty="0" err="1" smtClean="0">
                          <a:latin typeface="Calibri"/>
                          <a:ea typeface="Times New Roman"/>
                          <a:cs typeface="Mangal"/>
                        </a:rPr>
                        <a:t>Cordinator</a:t>
                      </a:r>
                      <a:r>
                        <a:rPr lang="en-US" sz="2000" baseline="0" dirty="0" smtClean="0">
                          <a:latin typeface="Calibri"/>
                          <a:ea typeface="Times New Roman"/>
                          <a:cs typeface="Mangal"/>
                        </a:rPr>
                        <a:t>)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4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Times New Roman"/>
                          <a:cs typeface="Mangal"/>
                        </a:rPr>
                        <a:t>Dr. R. K. </a:t>
                      </a:r>
                      <a:r>
                        <a:rPr lang="en-IN" sz="2000" dirty="0" err="1" smtClean="0">
                          <a:latin typeface="Times New Roman"/>
                          <a:ea typeface="Times New Roman"/>
                          <a:cs typeface="Mangal"/>
                        </a:rPr>
                        <a:t>Binniwale</a:t>
                      </a:r>
                      <a:r>
                        <a:rPr lang="en-IN" sz="2000" dirty="0" smtClean="0">
                          <a:latin typeface="Times New Roman"/>
                          <a:ea typeface="Times New Roman"/>
                          <a:cs typeface="Mangal"/>
                        </a:rPr>
                        <a:t> (Asst</a:t>
                      </a: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. Prof.)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Mangal"/>
                        </a:rPr>
                        <a:t>Member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5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Times New Roman"/>
                          <a:cs typeface="Mangal"/>
                        </a:rPr>
                        <a:t>Prof.</a:t>
                      </a:r>
                      <a:r>
                        <a:rPr lang="en-IN" sz="2000" baseline="0" dirty="0" smtClean="0">
                          <a:latin typeface="Times New Roman"/>
                          <a:ea typeface="Times New Roman"/>
                          <a:cs typeface="Mangal"/>
                        </a:rPr>
                        <a:t> S. R. </a:t>
                      </a:r>
                      <a:r>
                        <a:rPr lang="en-IN" sz="2000" baseline="0" dirty="0" err="1" smtClean="0">
                          <a:latin typeface="Times New Roman"/>
                          <a:ea typeface="Times New Roman"/>
                          <a:cs typeface="Mangal"/>
                        </a:rPr>
                        <a:t>Pawade</a:t>
                      </a:r>
                      <a:r>
                        <a:rPr lang="en-IN" sz="2000" baseline="0" dirty="0" smtClean="0"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2000" dirty="0" smtClean="0">
                          <a:latin typeface="Times New Roman"/>
                          <a:ea typeface="Times New Roman"/>
                          <a:cs typeface="Mangal"/>
                        </a:rPr>
                        <a:t>(Asst</a:t>
                      </a: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. Prof.)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Mangal"/>
                        </a:rPr>
                        <a:t>Member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6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Dr.    D. G. </a:t>
                      </a:r>
                      <a:r>
                        <a:rPr lang="en-IN" sz="2000" dirty="0" err="1">
                          <a:latin typeface="Times New Roman"/>
                          <a:ea typeface="Times New Roman"/>
                          <a:cs typeface="Mangal"/>
                        </a:rPr>
                        <a:t>Kapadnis</a:t>
                      </a: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 (Asst. Prof.)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Mangal"/>
                        </a:rPr>
                        <a:t>Member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7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latin typeface="Times New Roman"/>
                          <a:ea typeface="Times New Roman"/>
                          <a:cs typeface="Mangal"/>
                        </a:rPr>
                        <a:t>Shri</a:t>
                      </a: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. </a:t>
                      </a:r>
                      <a:r>
                        <a:rPr lang="en-IN" sz="2000" dirty="0" smtClean="0">
                          <a:latin typeface="Times New Roman"/>
                          <a:ea typeface="Times New Roman"/>
                          <a:cs typeface="Mangal"/>
                        </a:rPr>
                        <a:t>S. A. </a:t>
                      </a:r>
                      <a:r>
                        <a:rPr lang="en-IN" sz="2000" dirty="0" err="1" smtClean="0">
                          <a:latin typeface="Times New Roman"/>
                          <a:ea typeface="Times New Roman"/>
                          <a:cs typeface="Mangal"/>
                        </a:rPr>
                        <a:t>Gite</a:t>
                      </a:r>
                      <a:r>
                        <a:rPr lang="en-IN" sz="2000" dirty="0" smtClean="0">
                          <a:latin typeface="Times New Roman"/>
                          <a:ea typeface="Times New Roman"/>
                          <a:cs typeface="Mangal"/>
                        </a:rPr>
                        <a:t> (Accountant)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Times New Roman"/>
                          <a:cs typeface="Mangal"/>
                        </a:rPr>
                        <a:t>Member</a:t>
                      </a:r>
                      <a:endParaRPr lang="en-US" sz="20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imes New Roman"/>
                          <a:ea typeface="Times New Roman"/>
                          <a:cs typeface="Mangal"/>
                        </a:rPr>
                        <a:t>8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latin typeface="Times New Roman"/>
                          <a:ea typeface="Times New Roman"/>
                          <a:cs typeface="Mangal"/>
                        </a:rPr>
                        <a:t>Shri</a:t>
                      </a: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. S.D. </a:t>
                      </a:r>
                      <a:r>
                        <a:rPr lang="en-IN" sz="2000" dirty="0" err="1">
                          <a:latin typeface="Times New Roman"/>
                          <a:ea typeface="Times New Roman"/>
                          <a:cs typeface="Mangal"/>
                        </a:rPr>
                        <a:t>Mahajan</a:t>
                      </a: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  (Librarian)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Times New Roman"/>
                          <a:cs typeface="Mangal"/>
                        </a:rPr>
                        <a:t>Secretary</a:t>
                      </a:r>
                      <a:endParaRPr lang="en-US" sz="20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914400"/>
            <a:ext cx="46716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3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LIBRARY ADVISORY COMMITTEE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3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" y="154744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04800" y="19812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Total Area of the Library: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79.73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Sq.m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( Ground floor)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	   62.50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Sq.m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( First floor)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Ground Floor: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Library office, Book acquisition and processing section,  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	OPAC, Property Counter, Circulation section, 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	Text book section, Reference section. Periodical section.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First Floor: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Reading hall,  Internet facility, 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667000" y="6858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3A"/>
                </a:solidFill>
                <a:latin typeface="Times New Roman" pitchFamily="18" charset="0"/>
                <a:cs typeface="Times New Roman" pitchFamily="18" charset="0"/>
              </a:rPr>
              <a:t>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" y="154744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438400" y="609600"/>
            <a:ext cx="343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3A"/>
                </a:solidFill>
                <a:latin typeface="Times New Roman" pitchFamily="18" charset="0"/>
                <a:cs typeface="Times New Roman" pitchFamily="18" charset="0"/>
              </a:rPr>
              <a:t>LIBRARY WORKING HOURS</a:t>
            </a:r>
            <a:endParaRPr lang="en-US" dirty="0">
              <a:solidFill>
                <a:srgbClr val="00003A"/>
              </a:solidFill>
            </a:endParaRPr>
          </a:p>
        </p:txBody>
      </p:sp>
      <p:graphicFrame>
        <p:nvGraphicFramePr>
          <p:cNvPr id="5" name="Group 150"/>
          <p:cNvGraphicFramePr>
            <a:graphicFrameLocks/>
          </p:cNvGraphicFramePr>
          <p:nvPr/>
        </p:nvGraphicFramePr>
        <p:xfrm>
          <a:off x="762000" y="1524000"/>
          <a:ext cx="7392987" cy="2395538"/>
        </p:xfrm>
        <a:graphic>
          <a:graphicData uri="http://schemas.openxmlformats.org/drawingml/2006/table">
            <a:tbl>
              <a:tblPr/>
              <a:tblGrid>
                <a:gridCol w="2504162"/>
                <a:gridCol w="2513456"/>
                <a:gridCol w="2375369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Reading Hall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00 am to 5.30pm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 all the working days,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Office/Circulation/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 and Text Book Section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8.00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 to 5.30 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 all the working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ccs lib\Desktop\My-Journal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41" y="154744"/>
            <a:ext cx="88392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Box 106"/>
          <p:cNvSpPr txBox="1">
            <a:spLocks noChangeArrowheads="1"/>
          </p:cNvSpPr>
          <p:nvPr/>
        </p:nvSpPr>
        <p:spPr bwMode="auto">
          <a:xfrm>
            <a:off x="1905000" y="533400"/>
            <a:ext cx="6019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3A"/>
                </a:solidFill>
                <a:latin typeface="Franklin Gothic Medium" pitchFamily="34" charset="0"/>
              </a:rPr>
              <a:t>YEARWISE ADDITION </a:t>
            </a:r>
            <a:r>
              <a:rPr lang="en-US" sz="2000" b="1" dirty="0" smtClean="0">
                <a:solidFill>
                  <a:srgbClr val="00003A"/>
                </a:solidFill>
                <a:latin typeface="Franklin Gothic Medium" pitchFamily="34" charset="0"/>
              </a:rPr>
              <a:t>IN  THE </a:t>
            </a:r>
            <a:r>
              <a:rPr lang="en-US" sz="2000" b="1" dirty="0">
                <a:solidFill>
                  <a:srgbClr val="00003A"/>
                </a:solidFill>
                <a:latin typeface="Franklin Gothic Medium" pitchFamily="34" charset="0"/>
              </a:rPr>
              <a:t>LIBRARY COLLECTION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1" y="2971800"/>
          <a:ext cx="8845479" cy="174346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52599"/>
                <a:gridCol w="1198880"/>
                <a:gridCol w="1310125"/>
                <a:gridCol w="1132914"/>
                <a:gridCol w="1143356"/>
                <a:gridCol w="1154239"/>
                <a:gridCol w="1153366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COLLECTION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35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 horzOverflow="overflow"/>
                </a:tc>
              </a:tr>
              <a:tr h="3535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 of Books</a:t>
                      </a: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</a:t>
                      </a:r>
                    </a:p>
                  </a:txBody>
                  <a:tcPr horzOverflow="overflow"/>
                </a:tc>
              </a:tr>
              <a:tr h="3535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Spend Amount (Rs)</a:t>
                      </a:r>
                    </a:p>
                  </a:txBody>
                  <a:tcPr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4,99,890.16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1,85,629.00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1,72,963.00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2,60,329.50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1,21,158.00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54,399.00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654</Words>
  <Application>Microsoft Office PowerPoint</Application>
  <PresentationFormat>On-screen Show (4:3)</PresentationFormat>
  <Paragraphs>197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</dc:creator>
  <cp:lastModifiedBy>san</cp:lastModifiedBy>
  <cp:revision>215</cp:revision>
  <dcterms:created xsi:type="dcterms:W3CDTF">2006-08-16T00:00:00Z</dcterms:created>
  <dcterms:modified xsi:type="dcterms:W3CDTF">2023-11-06T10:23:30Z</dcterms:modified>
</cp:coreProperties>
</file>